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3" r:id="rId2"/>
  </p:sldMasterIdLst>
  <p:notesMasterIdLst>
    <p:notesMasterId r:id="rId15"/>
  </p:notesMasterIdLst>
  <p:sldIdLst>
    <p:sldId id="257" r:id="rId3"/>
    <p:sldId id="287" r:id="rId4"/>
    <p:sldId id="264" r:id="rId5"/>
    <p:sldId id="270" r:id="rId6"/>
    <p:sldId id="280" r:id="rId7"/>
    <p:sldId id="272" r:id="rId8"/>
    <p:sldId id="273" r:id="rId9"/>
    <p:sldId id="285" r:id="rId10"/>
    <p:sldId id="284" r:id="rId11"/>
    <p:sldId id="274" r:id="rId12"/>
    <p:sldId id="278" r:id="rId13"/>
    <p:sldId id="271" r:id="rId14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C5456-114D-F8EE-3788-3B954454D724}" v="66" dt="2024-06-24T14:39:46.059"/>
    <p1510:client id="{80C807E6-8810-6677-6992-0565C3E67152}" v="163" dt="2024-06-24T13:02:26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94709" autoAdjust="0"/>
  </p:normalViewPr>
  <p:slideViewPr>
    <p:cSldViewPr>
      <p:cViewPr varScale="1">
        <p:scale>
          <a:sx n="54" d="100"/>
          <a:sy n="54" d="100"/>
        </p:scale>
        <p:origin x="572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16FD999-79CE-4D3F-9F39-14E1457AAE82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8C8AE1D6-A9A2-44C6-853B-4C154F2956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80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32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9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632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86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2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46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45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3961"/>
            <a:ext cx="5486400" cy="34336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83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5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02589"/>
            <a:ext cx="2057400" cy="482357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02589"/>
            <a:ext cx="6019800" cy="482357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943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FB33F-54AC-4CC9-85B2-D97450C9E533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90FD0-8D2D-47E1-8360-29EDA79680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09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94117C7-F5AC-4120-A077-A4C4DA8D0EA2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365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874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2E59210-888C-4692-BF9E-4DA766F48DB6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850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099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90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15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DBF935F-EA54-47ED-8CE2-DC208FE09378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330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70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3961"/>
            <a:ext cx="5486400" cy="34336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0B02BC4-29AC-46E8-A979-C7E9257FD6DB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37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CD9D495-BFB5-4FF6-9D05-1132FD92AA3E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395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02589"/>
            <a:ext cx="2057400" cy="482357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02589"/>
            <a:ext cx="6019800" cy="482357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F9BA677-9CE7-4A4E-AB90-DFA2266384DC}" type="slidenum">
              <a:rPr lang="en-US" sz="2400" smtClean="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969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1600200"/>
            <a:ext cx="3924300" cy="44958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7700" y="1600200"/>
            <a:ext cx="39243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038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77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BF8DACB-87F9-44BE-B482-DB4038F38EC9}" type="slidenum">
              <a:rPr lang="en-US" sz="240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014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038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77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B537499-AD90-47DB-80ED-732B0D07ADF0}" type="slidenum">
              <a:rPr lang="en-US" sz="240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043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600200"/>
            <a:ext cx="39243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57700" y="1600200"/>
            <a:ext cx="3924300" cy="44958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038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STONEHILL COLLEGE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EASTON, MASSACHUSETTS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www.stonehill.edu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770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211CB2D-3AC5-427B-A4D0-2457746FC3A1}" type="slidenum">
              <a:rPr lang="en-US" sz="2400">
                <a:solidFill>
                  <a:prstClr val="black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9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V="1">
            <a:off x="-18676" y="0"/>
            <a:ext cx="9216368" cy="1232689"/>
          </a:xfrm>
          <a:prstGeom prst="rect">
            <a:avLst/>
          </a:prstGeom>
        </p:spPr>
      </p:pic>
      <p:pic>
        <p:nvPicPr>
          <p:cNvPr id="8" name="Picture 7" descr="SHC_Sig03_LUX_R.eps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6" y="-457980"/>
            <a:ext cx="4624525" cy="19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5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V="1">
            <a:off x="-18676" y="0"/>
            <a:ext cx="9216368" cy="1232689"/>
          </a:xfrm>
          <a:prstGeom prst="rect">
            <a:avLst/>
          </a:prstGeom>
        </p:spPr>
      </p:pic>
      <p:pic>
        <p:nvPicPr>
          <p:cNvPr id="8" name="Picture 7" descr="SHC_Sig03_LUX_R.eps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6" y="-457980"/>
            <a:ext cx="4624525" cy="19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6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rnickley@stonehill.edu" TargetMode="External"/><Relationship Id="rId3" Type="http://schemas.openxmlformats.org/officeDocument/2006/relationships/hyperlink" Target="mailto:Acaldwell@stonehill.edu" TargetMode="External"/><Relationship Id="rId7" Type="http://schemas.openxmlformats.org/officeDocument/2006/relationships/hyperlink" Target="mailto:enewnum@stonehill.edu" TargetMode="External"/><Relationship Id="rId2" Type="http://schemas.openxmlformats.org/officeDocument/2006/relationships/hyperlink" Target="mailto:lbuckley1@stonehill.edu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rdifalco@stonehill.edu" TargetMode="External"/><Relationship Id="rId5" Type="http://schemas.openxmlformats.org/officeDocument/2006/relationships/hyperlink" Target="mailto:ddefrias@stonehill.edu" TargetMode="External"/><Relationship Id="rId4" Type="http://schemas.openxmlformats.org/officeDocument/2006/relationships/hyperlink" Target="mailto:jdaversa@stonehill.edu" TargetMode="External"/><Relationship Id="rId9" Type="http://schemas.openxmlformats.org/officeDocument/2006/relationships/hyperlink" Target="mailto:wsmith1@stonehill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mselect.com/v4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radguard.com/?school_id=6225" TargetMode="External"/><Relationship Id="rId2" Type="http://schemas.openxmlformats.org/officeDocument/2006/relationships/hyperlink" Target="http://www.universityhealthplans.com/stonehill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6" b="2824"/>
          <a:stretch/>
        </p:blipFill>
        <p:spPr>
          <a:xfrm>
            <a:off x="1929598" y="3048000"/>
            <a:ext cx="5284803" cy="3589290"/>
          </a:xfrm>
          <a:prstGeom prst="rect">
            <a:avLst/>
          </a:prstGeom>
          <a:ln w="41275">
            <a:noFill/>
          </a:ln>
        </p:spPr>
      </p:pic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04800" y="1377582"/>
            <a:ext cx="8534400" cy="205141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Student Financial Assistance &amp; Student Accounts</a:t>
            </a:r>
          </a:p>
          <a:p>
            <a:pPr algn="ctr"/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Times New Roman"/>
                <a:ea typeface="+mj-ea"/>
                <a:cs typeface="Times New Roman"/>
              </a:rPr>
              <a:t>Orientation June 2024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83716" y="338396"/>
            <a:ext cx="44958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Financial Assistance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490" y="1461958"/>
            <a:ext cx="7037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Your Student Financial Assistance Office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86713" y="3962400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259" y="5943600"/>
            <a:ext cx="77921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 Hours: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Monday – Friday , 8:30 a.m. – 4:30 p.m.	508-565-1088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 Duffy Academic Center</a:t>
            </a:r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87D219A2-B8CD-465E-BA0D-84039B44F5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547606"/>
              </p:ext>
            </p:extLst>
          </p:nvPr>
        </p:nvGraphicFramePr>
        <p:xfrm>
          <a:off x="241139" y="1485417"/>
          <a:ext cx="8597314" cy="445692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6075">
                  <a:extLst>
                    <a:ext uri="{9D8B030D-6E8A-4147-A177-3AD203B41FA5}">
                      <a16:colId xmlns:a16="http://schemas.microsoft.com/office/drawing/2014/main" val="3349064777"/>
                    </a:ext>
                  </a:extLst>
                </a:gridCol>
                <a:gridCol w="2958685">
                  <a:extLst>
                    <a:ext uri="{9D8B030D-6E8A-4147-A177-3AD203B41FA5}">
                      <a16:colId xmlns:a16="http://schemas.microsoft.com/office/drawing/2014/main" val="231545490"/>
                    </a:ext>
                  </a:extLst>
                </a:gridCol>
                <a:gridCol w="2892554">
                  <a:extLst>
                    <a:ext uri="{9D8B030D-6E8A-4147-A177-3AD203B41FA5}">
                      <a16:colId xmlns:a16="http://schemas.microsoft.com/office/drawing/2014/main" val="424400140"/>
                    </a:ext>
                  </a:extLst>
                </a:gridCol>
              </a:tblGrid>
              <a:tr h="535409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Meet our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78061"/>
                  </a:ext>
                </a:extLst>
              </a:tr>
              <a:tr h="376233">
                <a:tc>
                  <a:txBody>
                    <a:bodyPr/>
                    <a:lstStyle/>
                    <a:p>
                      <a:r>
                        <a:rPr lang="en-US" dirty="0"/>
                        <a:t>Lisa Buckley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2"/>
                        </a:rPr>
                        <a:t>lbuckley1@stonehill.edu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Student Services Asst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180778"/>
                  </a:ext>
                </a:extLst>
              </a:tr>
              <a:tr h="376233">
                <a:tc>
                  <a:txBody>
                    <a:bodyPr/>
                    <a:lstStyle/>
                    <a:p>
                      <a:r>
                        <a:rPr lang="en-US" dirty="0"/>
                        <a:t>Amy Caldwell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hlinkClick r:id="rId3"/>
                        </a:rPr>
                        <a:t>acaldwell@stonehill.edu</a:t>
                      </a:r>
                      <a:r>
                        <a:rPr lang="en-US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Director of Student Accounts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060514"/>
                  </a:ext>
                </a:extLst>
              </a:tr>
              <a:tr h="4341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Jane Daversa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hlinkClick r:id="rId4"/>
                        </a:rPr>
                        <a:t>jdaversa@stonehill.edu</a:t>
                      </a: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Student Services Asst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60487"/>
                  </a:ext>
                </a:extLst>
              </a:tr>
              <a:tr h="66564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Diane </a:t>
                      </a:r>
                      <a:r>
                        <a:rPr lang="en-US" sz="1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DeFrias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hlinkClick r:id="rId5"/>
                        </a:rPr>
                        <a:t>ddefrias@stonehill.edu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Calibri"/>
                        <a:hlinkClick r:id="rId5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Asst Director of Financial Aid</a:t>
                      </a:r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A-G, T-Z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57693"/>
                  </a:ext>
                </a:extLst>
              </a:tr>
              <a:tr h="6511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Rebecca </a:t>
                      </a:r>
                      <a:r>
                        <a:rPr lang="en-US" sz="1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DiFalco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hlinkClick r:id="rId6"/>
                        </a:rPr>
                        <a:t>rdifalco@stonehill.edu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Senior Asst Director of Financial Aid H-S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24519"/>
                  </a:ext>
                </a:extLst>
              </a:tr>
              <a:tr h="376233">
                <a:tc>
                  <a:txBody>
                    <a:bodyPr/>
                    <a:lstStyle/>
                    <a:p>
                      <a:r>
                        <a:rPr lang="en-US" dirty="0"/>
                        <a:t>Eric Newnum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7"/>
                        </a:rPr>
                        <a:t>enewnum@stonehill.edu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Senior Asst Director of Loans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20917"/>
                  </a:ext>
                </a:extLst>
              </a:tr>
              <a:tr h="376233">
                <a:tc>
                  <a:txBody>
                    <a:bodyPr/>
                    <a:lstStyle/>
                    <a:p>
                      <a:r>
                        <a:rPr lang="en-US" dirty="0"/>
                        <a:t>Rhonda Nickley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8"/>
                        </a:rPr>
                        <a:t>rnickley@stonehill.edu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Student Services Asst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96226"/>
                  </a:ext>
                </a:extLst>
              </a:tr>
              <a:tr h="665645">
                <a:tc>
                  <a:txBody>
                    <a:bodyPr/>
                    <a:lstStyle/>
                    <a:p>
                      <a:r>
                        <a:rPr lang="en-US" dirty="0"/>
                        <a:t>William 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9"/>
                        </a:rPr>
                        <a:t>wsmith1@stonehill.edu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Asst VP of Student Financial Assistance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827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04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1333500"/>
            <a:ext cx="7239000" cy="114300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What to expect next: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239000" cy="5410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>
              <a:buNone/>
            </a:pPr>
            <a:r>
              <a:rPr lang="en-US" sz="2000" dirty="0"/>
              <a:t>  </a:t>
            </a:r>
          </a:p>
          <a:p>
            <a:pPr marL="514350" indent="-514350">
              <a:buNone/>
            </a:pPr>
            <a:r>
              <a:rPr lang="en-US" sz="2400" dirty="0"/>
              <a:t>1.   </a:t>
            </a:r>
            <a:r>
              <a:rPr lang="en-US" sz="2400" b="1" i="1" u="sng" dirty="0"/>
              <a:t>Monitor Stonehill email</a:t>
            </a:r>
          </a:p>
          <a:p>
            <a:pPr marL="514350" indent="-514350">
              <a:buNone/>
            </a:pPr>
            <a:r>
              <a:rPr lang="en-US" sz="2400" dirty="0"/>
              <a:t>2</a:t>
            </a:r>
            <a:r>
              <a:rPr lang="en-US" sz="2400" i="1" dirty="0"/>
              <a:t>.  </a:t>
            </a:r>
            <a:r>
              <a:rPr lang="en-US" sz="2400" b="1" i="1" u="sng" dirty="0"/>
              <a:t>Accept financial aid online on </a:t>
            </a:r>
            <a:r>
              <a:rPr lang="en-US" sz="2400" b="1" i="1" u="sng" dirty="0" err="1"/>
              <a:t>myHill</a:t>
            </a:r>
            <a:endParaRPr lang="en-US" sz="2400" b="1" i="1" u="sng" dirty="0"/>
          </a:p>
          <a:p>
            <a:pPr marL="514350" indent="-514350">
              <a:buNone/>
            </a:pPr>
            <a:r>
              <a:rPr lang="en-US" sz="2400" dirty="0"/>
              <a:t>3.  Student must complete entrance interview and master promissory note on-line at studentloans.gov for federal student loans</a:t>
            </a:r>
          </a:p>
          <a:p>
            <a:pPr marL="514350" indent="-514350">
              <a:buNone/>
            </a:pPr>
            <a:r>
              <a:rPr lang="en-US" sz="2400" dirty="0"/>
              <a:t>4.  Respond immediately to requests for verification documents</a:t>
            </a:r>
          </a:p>
          <a:p>
            <a:pPr marL="514350" indent="-514350">
              <a:buNone/>
            </a:pPr>
            <a:r>
              <a:rPr lang="en-US" sz="2400" dirty="0"/>
              <a:t>5.  Complete FERPA Form (Family Educational Rights and Privacy Act)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3716" y="338396"/>
            <a:ext cx="44958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Financial Assistance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52400" y="1295400"/>
            <a:ext cx="7239000" cy="114300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What to expect next: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3614"/>
            <a:ext cx="7239000" cy="5257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endParaRPr lang="en-US" sz="2100" dirty="0"/>
          </a:p>
          <a:p>
            <a:pPr marL="514350" indent="-514350">
              <a:buNone/>
            </a:pPr>
            <a:r>
              <a:rPr lang="en-US" sz="2400" dirty="0"/>
              <a:t> 6.  If students received federal work study and wish to participate in the work-study program, employment paperwork (W-4, M-4, I-9 and Direct Deposit) must be completed with the Student Employment Office. </a:t>
            </a:r>
          </a:p>
          <a:p>
            <a:pPr marL="514350" indent="-514350">
              <a:buNone/>
            </a:pPr>
            <a:r>
              <a:rPr lang="en-US" sz="2400" dirty="0"/>
              <a:t>	-students should bring to campus original forms of acceptable ID (as listed on the back of the I-9)</a:t>
            </a:r>
          </a:p>
          <a:p>
            <a:pPr marL="514350" indent="-514350">
              <a:buNone/>
            </a:pPr>
            <a:r>
              <a:rPr lang="en-US" sz="2400" dirty="0"/>
              <a:t>       -view details and download employment paperwork (Go to current students &gt; Student Employment)</a:t>
            </a:r>
          </a:p>
          <a:p>
            <a:pPr marL="514350" indent="-514350">
              <a:buNone/>
            </a:pPr>
            <a:r>
              <a:rPr lang="en-US" sz="2400" dirty="0"/>
              <a:t> 7.  Arrange for parent loan and/or payment plan if needed. </a:t>
            </a:r>
            <a:r>
              <a:rPr lang="en-US" sz="2400" dirty="0">
                <a:ea typeface="+mn-lt"/>
                <a:cs typeface="+mn-lt"/>
              </a:rPr>
              <a:t>Visit </a:t>
            </a:r>
            <a:r>
              <a:rPr lang="en-US" sz="2400" dirty="0" err="1">
                <a:ea typeface="+mn-lt"/>
                <a:cs typeface="+mn-lt"/>
              </a:rPr>
              <a:t>ElmSelect</a:t>
            </a:r>
            <a:r>
              <a:rPr lang="en-US" sz="2400" dirty="0">
                <a:ea typeface="+mn-lt"/>
                <a:cs typeface="+mn-lt"/>
              </a:rPr>
              <a:t> at </a:t>
            </a:r>
            <a:r>
              <a:rPr lang="en-US" sz="2400" dirty="0">
                <a:ea typeface="+mn-lt"/>
                <a:cs typeface="+mn-lt"/>
                <a:hlinkClick r:id="rId2"/>
              </a:rPr>
              <a:t>https://www.elmselect.com/v4/</a:t>
            </a:r>
            <a:r>
              <a:rPr lang="en-US" sz="2400" dirty="0">
                <a:ea typeface="+mn-lt"/>
                <a:cs typeface="+mn-lt"/>
              </a:rPr>
              <a:t> to research private loan information.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83716" y="338396"/>
            <a:ext cx="44958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Financial Assistance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228600" y="1213757"/>
            <a:ext cx="7239000" cy="114300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What to expect next: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239000" cy="5257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None/>
            </a:pPr>
            <a:r>
              <a:rPr lang="en-US" sz="2100" dirty="0"/>
              <a:t> </a:t>
            </a:r>
          </a:p>
          <a:p>
            <a:pPr marL="514350" indent="-514350">
              <a:buNone/>
            </a:pPr>
            <a:r>
              <a:rPr lang="en-US" sz="2100" dirty="0"/>
              <a:t> 8.   </a:t>
            </a:r>
            <a:r>
              <a:rPr lang="en-US" sz="2400" dirty="0"/>
              <a:t>e-file FAFSA for sophomore year – FAFSA will be available October 1, 2024 and you will use 2023 tax year information</a:t>
            </a:r>
            <a:endParaRPr lang="en-US" sz="2400" dirty="0">
              <a:ea typeface="Calibri"/>
              <a:cs typeface="Calibri"/>
            </a:endParaRPr>
          </a:p>
          <a:p>
            <a:pPr marL="514350" indent="-514350">
              <a:buNone/>
            </a:pPr>
            <a:r>
              <a:rPr lang="en-US" sz="2400" dirty="0"/>
              <a:t> 9. Award notifications for subsequent years sent by email to students by the end of June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3716" y="338396"/>
            <a:ext cx="44958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Financial Assistance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14600"/>
            <a:ext cx="6781800" cy="3755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spcBef>
                <a:spcPts val="1200"/>
              </a:spcBef>
              <a:buNone/>
            </a:pPr>
            <a:r>
              <a:rPr lang="en-US" sz="2400" dirty="0"/>
              <a:t>1.  Stonehill Need Based Grant renewals</a:t>
            </a:r>
            <a:endParaRPr lang="en-US" dirty="0"/>
          </a:p>
          <a:p>
            <a:pPr marL="514350" indent="-514350">
              <a:spcBef>
                <a:spcPts val="1200"/>
              </a:spcBef>
              <a:buNone/>
            </a:pPr>
            <a:r>
              <a:rPr lang="en-US" sz="2400" dirty="0"/>
              <a:t>2.  Federal and state grant renewals</a:t>
            </a:r>
            <a:endParaRPr lang="en-US" sz="2400" dirty="0">
              <a:cs typeface="Calibri"/>
            </a:endParaRPr>
          </a:p>
          <a:p>
            <a:pPr marL="514350" indent="-514350">
              <a:spcBef>
                <a:spcPts val="1200"/>
              </a:spcBef>
              <a:buNone/>
            </a:pPr>
            <a:r>
              <a:rPr lang="en-US" sz="2400" dirty="0"/>
              <a:t>3.  Student Loan eligibility</a:t>
            </a:r>
            <a:endParaRPr lang="en-US" sz="2400" dirty="0">
              <a:cs typeface="Calibri"/>
            </a:endParaRPr>
          </a:p>
          <a:p>
            <a:pPr marL="514350" indent="-514350">
              <a:spcBef>
                <a:spcPts val="1200"/>
              </a:spcBef>
              <a:buNone/>
            </a:pPr>
            <a:r>
              <a:rPr lang="en-US" sz="2400" dirty="0"/>
              <a:t>4. Merit Scholarship renewals</a:t>
            </a:r>
            <a:endParaRPr lang="en-US" sz="2400" dirty="0">
              <a:cs typeface="Calibri"/>
            </a:endParaRPr>
          </a:p>
          <a:p>
            <a:pPr marL="514350" indent="-514350">
              <a:spcBef>
                <a:spcPts val="1200"/>
              </a:spcBef>
              <a:buNone/>
            </a:pPr>
            <a:r>
              <a:rPr lang="en-US" sz="2400" dirty="0"/>
              <a:t>5.  Satisfactory Academic Progress rules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83716" y="338396"/>
            <a:ext cx="44958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Financial Assistance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524000"/>
            <a:ext cx="7239000" cy="1143000"/>
          </a:xfr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Future Academic Years: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152" y="1485623"/>
            <a:ext cx="7617593" cy="5376440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514350" indent="-514350" algn="ctr">
              <a:buNone/>
            </a:pPr>
            <a:endParaRPr lang="en-US" sz="2000" dirty="0"/>
          </a:p>
          <a:p>
            <a:pPr marL="514350" indent="-514350" algn="ctr">
              <a:buNone/>
            </a:pPr>
            <a:endParaRPr lang="en-US" sz="9600" dirty="0"/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9600" dirty="0"/>
          </a:p>
          <a:p>
            <a:pPr marL="760730" lvl="1" indent="-514350" algn="ctr">
              <a:buNone/>
            </a:pPr>
            <a:r>
              <a:rPr lang="en-US" sz="8800" dirty="0"/>
              <a:t>Student Health Insurance Plan (SHIP) : $3792 for the year </a:t>
            </a:r>
            <a:endParaRPr lang="en-US" sz="8800" i="1" dirty="0">
              <a:cs typeface="Calibri"/>
            </a:endParaRPr>
          </a:p>
          <a:p>
            <a:pPr marL="760730" lvl="1" indent="-514350" algn="ctr">
              <a:buNone/>
            </a:pPr>
            <a:r>
              <a:rPr lang="en-US" sz="8000" dirty="0"/>
              <a:t>Can be waived upon proof of comparable existing coverage</a:t>
            </a:r>
            <a:endParaRPr lang="en-US" sz="8000" i="1">
              <a:ea typeface="Calibri"/>
              <a:cs typeface="Calibri"/>
            </a:endParaRPr>
          </a:p>
          <a:p>
            <a:pPr marL="760730" lvl="1" indent="-514350" algn="ctr">
              <a:buNone/>
            </a:pPr>
            <a:endParaRPr lang="en-US" sz="8000" dirty="0">
              <a:cs typeface="Calibri"/>
            </a:endParaRPr>
          </a:p>
          <a:p>
            <a:pPr marL="760730" lvl="1" indent="-514350" algn="ctr">
              <a:buNone/>
            </a:pPr>
            <a:r>
              <a:rPr lang="en-US" sz="8800" dirty="0"/>
              <a:t>Fall semester bills available early July, due August 1</a:t>
            </a:r>
            <a:endParaRPr lang="en-US" sz="8800" baseline="30000">
              <a:ea typeface="Calibri"/>
              <a:cs typeface="Calibri"/>
            </a:endParaRPr>
          </a:p>
          <a:p>
            <a:pPr marL="760730" lvl="1" indent="-514350" algn="ctr">
              <a:buNone/>
            </a:pPr>
            <a:endParaRPr lang="en-US" sz="8800" dirty="0">
              <a:cs typeface="Calibri"/>
            </a:endParaRPr>
          </a:p>
          <a:p>
            <a:pPr marL="760730" lvl="1" indent="-514350" algn="ctr">
              <a:buNone/>
            </a:pPr>
            <a:r>
              <a:rPr lang="en-US" sz="8800" dirty="0"/>
              <a:t>Spring semester bills available early December, due January 2</a:t>
            </a:r>
            <a:endParaRPr lang="en-US" sz="8800">
              <a:ea typeface="Calibri"/>
              <a:cs typeface="Calibri"/>
            </a:endParaRPr>
          </a:p>
          <a:p>
            <a:pPr marL="760730" lvl="1" indent="-514350" algn="ctr">
              <a:buNone/>
            </a:pPr>
            <a:endParaRPr lang="en-US" sz="7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 algn="ctr">
              <a:buNone/>
            </a:pPr>
            <a:endParaRPr lang="en-US" sz="36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9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 algn="ctr">
              <a:buNone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r>
              <a:rPr lang="en-US" sz="2000" i="1" dirty="0">
                <a:solidFill>
                  <a:schemeClr val="tx1"/>
                </a:solidFill>
              </a:rPr>
              <a:t> </a:t>
            </a: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i="1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i="1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dirty="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endParaRPr lang="en-US" baseline="30000" dirty="0"/>
          </a:p>
          <a:p>
            <a:pPr marL="514350" indent="-514350">
              <a:buAutoNum type="arabicPeriod"/>
            </a:pPr>
            <a:endParaRPr lang="en-US" baseline="30000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807659"/>
              </p:ext>
            </p:extLst>
          </p:nvPr>
        </p:nvGraphicFramePr>
        <p:xfrm>
          <a:off x="609600" y="1398813"/>
          <a:ext cx="7620001" cy="311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0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4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Charge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Semester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Spring Semester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456">
                <a:tc>
                  <a:txBody>
                    <a:bodyPr/>
                    <a:lstStyle/>
                    <a:p>
                      <a:r>
                        <a:rPr lang="en-US" sz="2200" dirty="0"/>
                        <a:t>Tuition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$28,125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$28,125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025">
                <a:tc>
                  <a:txBody>
                    <a:bodyPr/>
                    <a:lstStyle/>
                    <a:p>
                      <a:r>
                        <a:rPr lang="en-US" sz="2200" dirty="0"/>
                        <a:t>Housing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$5,346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$5,346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025">
                <a:tc>
                  <a:txBody>
                    <a:bodyPr/>
                    <a:lstStyle/>
                    <a:p>
                      <a:r>
                        <a:rPr lang="en-US" sz="2200" dirty="0"/>
                        <a:t>Meal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$2,574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200" dirty="0"/>
                        <a:t>$2,574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776591"/>
                  </a:ext>
                </a:extLst>
              </a:tr>
              <a:tr h="452025">
                <a:tc>
                  <a:txBody>
                    <a:bodyPr/>
                    <a:lstStyle/>
                    <a:p>
                      <a:r>
                        <a:rPr lang="en-US" sz="2200" dirty="0"/>
                        <a:t>Room Guarantee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394">
                <a:tc>
                  <a:txBody>
                    <a:bodyPr/>
                    <a:lstStyle/>
                    <a:p>
                      <a:r>
                        <a:rPr lang="en-US" sz="2200" dirty="0"/>
                        <a:t>Campus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39023"/>
                  </a:ext>
                </a:extLst>
              </a:tr>
              <a:tr h="476603">
                <a:tc>
                  <a:txBody>
                    <a:bodyPr/>
                    <a:lstStyle/>
                    <a:p>
                      <a:r>
                        <a:rPr lang="en-US" sz="2200" dirty="0"/>
                        <a:t>Total</a:t>
                      </a:r>
                      <a:r>
                        <a:rPr lang="en-US" sz="2200" baseline="0" dirty="0"/>
                        <a:t> Semester Charges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$36,855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$36,755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02916" y="303407"/>
            <a:ext cx="29410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Accounts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8153"/>
            <a:ext cx="8229600" cy="47660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500" dirty="0"/>
              <a:t>BILLING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Billing notifications emailed to all students and student-assigned authorized users.</a:t>
            </a:r>
            <a:endParaRPr lang="en-US" sz="2400" dirty="0"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2400" dirty="0"/>
              <a:t>Students set up authorized users and view bill on student account portal at </a:t>
            </a:r>
            <a:r>
              <a:rPr lang="en-US" sz="2400" err="1"/>
              <a:t>myHill</a:t>
            </a:r>
            <a:r>
              <a:rPr lang="en-US" sz="2400" dirty="0"/>
              <a:t>, </a:t>
            </a:r>
            <a:r>
              <a:rPr lang="en-US" sz="2400" err="1"/>
              <a:t>myBill</a:t>
            </a:r>
            <a:endParaRPr lang="en-US" sz="2400" err="1"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2400" dirty="0"/>
              <a:t>Authorized users go to this site to view bill, set up payment plan and make payments: </a:t>
            </a:r>
            <a:endParaRPr lang="en-US" sz="2400" dirty="0">
              <a:ea typeface="+mn-lt"/>
              <a:cs typeface="+mn-lt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000" dirty="0">
                <a:ea typeface="+mn-lt"/>
                <a:cs typeface="+mn-lt"/>
              </a:rPr>
              <a:t>           </a:t>
            </a:r>
            <a:r>
              <a:rPr lang="en-US" sz="2400" b="1" dirty="0">
                <a:ea typeface="+mn-lt"/>
                <a:cs typeface="+mn-lt"/>
              </a:rPr>
              <a:t>  </a:t>
            </a:r>
            <a:r>
              <a:rPr lang="en-US" sz="2400" b="1" err="1">
                <a:ea typeface="+mn-lt"/>
                <a:cs typeface="+mn-lt"/>
              </a:rPr>
              <a:t>http</a:t>
            </a:r>
            <a:r>
              <a:rPr lang="en-US" sz="2400" b="1" err="1"/>
              <a:t>:www.stonehill.edu</a:t>
            </a:r>
            <a:r>
              <a:rPr lang="en-US" sz="2400" b="1" dirty="0"/>
              <a:t>/</a:t>
            </a:r>
            <a:r>
              <a:rPr lang="en-US" sz="2400" b="1" err="1"/>
              <a:t>paymentplan</a:t>
            </a:r>
            <a:r>
              <a:rPr lang="en-US" sz="2400" b="1" dirty="0"/>
              <a:t> </a:t>
            </a:r>
            <a:endParaRPr lang="en-US" sz="2400" b="1">
              <a:cs typeface="Calibri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400" b="1" dirty="0">
              <a:ea typeface="Calibri"/>
              <a:cs typeface="Calibri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cs typeface="Calibri"/>
              </a:rPr>
              <a:t>Remember, your student must set you up first!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02916" y="303407"/>
            <a:ext cx="29410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Accounts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21174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/>
              <a:t>4- and 5-month plans available each semester</a:t>
            </a:r>
          </a:p>
          <a:p>
            <a:r>
              <a:rPr lang="en-US" dirty="0"/>
              <a:t>$30 per semester enrollment fee - no interest charges</a:t>
            </a:r>
          </a:p>
          <a:p>
            <a:r>
              <a:rPr lang="en-US" dirty="0"/>
              <a:t>First payment for 5-month plan due at enrollment then 8/1, 9/1, 10/1 and 11/1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4-month plan payments due 7/15, 8/15, 9/15, 10/15</a:t>
            </a:r>
          </a:p>
          <a:p>
            <a:r>
              <a:rPr lang="en-US" dirty="0"/>
              <a:t>Enrollment is online </a:t>
            </a:r>
            <a:r>
              <a:rPr lang="en-US" dirty="0" err="1"/>
              <a:t>MyHill</a:t>
            </a:r>
            <a:r>
              <a:rPr lang="en-US" dirty="0"/>
              <a:t>/</a:t>
            </a:r>
            <a:r>
              <a:rPr lang="en-US" dirty="0" err="1"/>
              <a:t>MyBill</a:t>
            </a:r>
            <a:r>
              <a:rPr lang="en-US" dirty="0"/>
              <a:t>- where bill is viewed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Payments automatically withdrawn from checking account each month</a:t>
            </a:r>
          </a:p>
          <a:p>
            <a:r>
              <a:rPr lang="en-US" dirty="0"/>
              <a:t>Plan amount will be balance of bill after financial aid and direct payments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1334665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Stonehill Monthly Affordable Payment (MAP)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2916" y="303407"/>
            <a:ext cx="29410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Accounts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28930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02916" y="303407"/>
            <a:ext cx="29410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Accounts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2194C0-FD49-4337-AAB0-95EE6FEFD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9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cs typeface="Calibri"/>
              </a:rPr>
              <a:t>HOW TO PAY THE BALANCE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Electronic check online through student account portal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Credit card available for a fee also through portal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Mail check (529 plan, personal) to Student Accounts office at: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cs typeface="Calibri"/>
              </a:rPr>
              <a:t>   320 Washington Street, Easton, MA 02357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Stonehill Monthly Affordable Payment (MAP) Plan.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cs typeface="Calibri"/>
              </a:rPr>
              <a:t>  Enroll online through student account portal</a:t>
            </a:r>
            <a:endParaRPr lang="en-US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Federal Direct Parent Loan (PLUS) https://studentloans.gov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884" y="1447800"/>
            <a:ext cx="7856316" cy="5257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60730" lvl="1" indent="-514350">
              <a:buNone/>
            </a:pPr>
            <a:endParaRPr lang="en-US" sz="2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STUDENT ACCOUNT:  </a:t>
            </a:r>
            <a:r>
              <a:rPr lang="en-US" sz="2000" err="1"/>
              <a:t>myHill</a:t>
            </a:r>
            <a:r>
              <a:rPr lang="en-US" sz="2000" dirty="0"/>
              <a:t>/</a:t>
            </a:r>
            <a:r>
              <a:rPr lang="en-US" sz="2000" err="1"/>
              <a:t>myBill</a:t>
            </a:r>
            <a:endParaRPr lang="en-US" sz="200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HILL CARD:  </a:t>
            </a:r>
            <a:r>
              <a:rPr lang="en-US" sz="2000" dirty="0" err="1"/>
              <a:t>myHill</a:t>
            </a:r>
            <a:r>
              <a:rPr lang="en-US" sz="2000" dirty="0"/>
              <a:t>/Hill Card</a:t>
            </a:r>
            <a:endParaRPr lang="en-US" sz="2000" dirty="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HEALTH INSURANCE: 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www.universityhealthplans.com/stonehill</a:t>
            </a:r>
            <a:endParaRPr lang="en-US" sz="2000" dirty="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AUTHORIZED USER BILL LOGIN:  </a:t>
            </a:r>
            <a:endParaRPr lang="en-US" sz="1600" dirty="0">
              <a:ea typeface="Calibri"/>
              <a:cs typeface="Calibri"/>
            </a:endParaRPr>
          </a:p>
          <a:p>
            <a:pPr marL="246380" lvl="1" indent="0">
              <a:buNone/>
            </a:pPr>
            <a:r>
              <a:rPr lang="en-US" sz="2000" dirty="0">
                <a:ea typeface="+mn-lt"/>
                <a:cs typeface="+mn-lt"/>
              </a:rPr>
              <a:t>       </a:t>
            </a:r>
            <a:r>
              <a:rPr lang="en-US" sz="2000" dirty="0" err="1">
                <a:ea typeface="+mn-lt"/>
                <a:cs typeface="+mn-lt"/>
              </a:rPr>
              <a:t>http:www.stonehill.edu</a:t>
            </a:r>
            <a:r>
              <a:rPr lang="en-US" sz="2000" dirty="0">
                <a:ea typeface="+mn-lt"/>
                <a:cs typeface="+mn-lt"/>
              </a:rPr>
              <a:t>/</a:t>
            </a:r>
            <a:r>
              <a:rPr lang="en-US" sz="2000">
                <a:ea typeface="+mn-lt"/>
                <a:cs typeface="+mn-lt"/>
              </a:rPr>
              <a:t>paymentplan </a:t>
            </a:r>
            <a:endParaRPr lang="en-US" dirty="0" err="1"/>
          </a:p>
          <a:p>
            <a:pPr marL="760730" lvl="1" indent="-514350">
              <a:buFont typeface="Arial" panose="020B0604020202020204" pitchFamily="34" charset="0"/>
              <a:buChar char="•"/>
            </a:pPr>
            <a:endParaRPr lang="en-US" sz="2000" dirty="0">
              <a:cs typeface="Calibri"/>
            </a:endParaRPr>
          </a:p>
          <a:p>
            <a:pPr marL="76073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TUITION REFUND INSURANCE: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www.gradguard.com/tuition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760730" lvl="1" indent="-514350">
              <a:buNone/>
            </a:pPr>
            <a:endParaRPr lang="en-US" sz="2400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400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sz="2000" baseline="30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760730" lvl="1" indent="-514350">
              <a:buFont typeface="Arial" pitchFamily="34" charset="0"/>
              <a:buChar char="•"/>
            </a:pPr>
            <a:endParaRPr lang="en-US" i="1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i="1" dirty="0">
              <a:ea typeface="Calibri"/>
              <a:cs typeface="Calibri"/>
            </a:endParaRPr>
          </a:p>
          <a:p>
            <a:pPr marL="760730" lvl="1" indent="-514350">
              <a:buNone/>
            </a:pPr>
            <a:endParaRPr lang="en-US" dirty="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endParaRPr lang="en-US" baseline="30000" dirty="0"/>
          </a:p>
          <a:p>
            <a:pPr marL="514350" indent="-514350">
              <a:buAutoNum type="arabicPeriod"/>
            </a:pPr>
            <a:endParaRPr lang="en-US" baseline="30000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02916" y="303407"/>
            <a:ext cx="29410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>
                <a:solidFill>
                  <a:prstClr val="white"/>
                </a:solidFill>
              </a:rPr>
              <a:t>Student</a:t>
            </a:r>
            <a:r>
              <a:rPr lang="en-US" sz="2400" dirty="0">
                <a:solidFill>
                  <a:prstClr val="white"/>
                </a:solidFill>
              </a:rPr>
              <a:t> Accounts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white"/>
                </a:solidFill>
              </a:rPr>
              <a:t>          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3124200"/>
            <a:ext cx="3429000" cy="192024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+mj-lt"/>
              </a:rPr>
              <a:t>Questions?</a:t>
            </a:r>
          </a:p>
          <a:p>
            <a:pPr algn="ctr"/>
            <a:endParaRPr lang="en-US" sz="36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24076"/>
            <a:ext cx="4444124" cy="3110887"/>
          </a:xfrm>
          <a:prstGeom prst="rect">
            <a:avLst/>
          </a:prstGeom>
          <a:ln w="4127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_PPT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c_PPTtheme" id="{009A0927-0464-4BEE-A11E-2FCD9A3C472B}" vid="{62ED75FB-4779-4904-9A67-C0B1C0CABE01}"/>
    </a:ext>
  </a:extLst>
</a:theme>
</file>

<file path=ppt/theme/theme2.xml><?xml version="1.0" encoding="utf-8"?>
<a:theme xmlns:a="http://schemas.openxmlformats.org/drawingml/2006/main" name="1_stonehill_college_powerpoin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sc_PPTtheme</Template>
  <TotalTime>1718</TotalTime>
  <Words>789</Words>
  <Application>Microsoft Office PowerPoint</Application>
  <PresentationFormat>On-screen Show (4:3)</PresentationFormat>
  <Paragraphs>183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sc_PPTtheme</vt:lpstr>
      <vt:lpstr>1_stonehill_college_powerpoint_template</vt:lpstr>
      <vt:lpstr>PowerPoint Presentation</vt:lpstr>
      <vt:lpstr>PowerPoint Presentation</vt:lpstr>
      <vt:lpstr>What to expect next:</vt:lpstr>
      <vt:lpstr>What to expect next:</vt:lpstr>
      <vt:lpstr>What to expect next: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Stonehill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Financial Services at</dc:title>
  <dc:creator>Information Technology</dc:creator>
  <cp:lastModifiedBy>Caldwell, Amy</cp:lastModifiedBy>
  <cp:revision>487</cp:revision>
  <cp:lastPrinted>2019-06-24T13:45:41Z</cp:lastPrinted>
  <dcterms:created xsi:type="dcterms:W3CDTF">2011-06-16T23:48:01Z</dcterms:created>
  <dcterms:modified xsi:type="dcterms:W3CDTF">2024-06-24T15:03:47Z</dcterms:modified>
</cp:coreProperties>
</file>